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8" r:id="rId2"/>
    <p:sldId id="257" r:id="rId3"/>
    <p:sldId id="306" r:id="rId4"/>
    <p:sldId id="307" r:id="rId5"/>
    <p:sldId id="305" r:id="rId6"/>
    <p:sldId id="259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they-Junod Thierry" initials="MT" lastIdx="4" clrIdx="0">
    <p:extLst>
      <p:ext uri="{19B8F6BF-5375-455C-9EA6-DF929625EA0E}">
        <p15:presenceInfo xmlns:p15="http://schemas.microsoft.com/office/powerpoint/2012/main" userId="S-1-5-21-2098610566-2080577851-1524247972-9267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A79D"/>
    <a:srgbClr val="FBBDCA"/>
    <a:srgbClr val="F664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A42BCD-336B-4BD0-8DFD-564B9A935F49}" type="datetimeFigureOut">
              <a:rPr lang="fr-CH" smtClean="0"/>
              <a:t>28.09.2025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8787EB-97E6-41A1-B55F-67E39E5DA50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44737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739780" y="2531119"/>
            <a:ext cx="592822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Modifier le style des sous-titres du masque</a:t>
            </a:r>
            <a:endParaRPr lang="fr-CH" dirty="0"/>
          </a:p>
        </p:txBody>
      </p:sp>
      <p:sp>
        <p:nvSpPr>
          <p:cNvPr id="12" name="Espace réservé du titre 1"/>
          <p:cNvSpPr>
            <a:spLocks noGrp="1"/>
          </p:cNvSpPr>
          <p:nvPr>
            <p:ph type="title"/>
          </p:nvPr>
        </p:nvSpPr>
        <p:spPr>
          <a:xfrm>
            <a:off x="4662616" y="199384"/>
            <a:ext cx="600538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508307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95616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879288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756558" y="4589463"/>
            <a:ext cx="6590892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4629665" y="224098"/>
            <a:ext cx="671778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56910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51935" y="1860253"/>
            <a:ext cx="10851291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12316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09600" y="1682152"/>
            <a:ext cx="1036882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09600" y="2506064"/>
            <a:ext cx="10368829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4399005" y="182909"/>
            <a:ext cx="6579424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14584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61234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9413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6076" y="1728830"/>
            <a:ext cx="1039156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4234249" y="182908"/>
            <a:ext cx="6783387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59159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76178" y="2932671"/>
            <a:ext cx="10616434" cy="365330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76178" y="1769075"/>
            <a:ext cx="10616435" cy="99883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4300151" y="199384"/>
            <a:ext cx="6892461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66863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/>
          <p:cNvGrpSpPr/>
          <p:nvPr userDrawn="1"/>
        </p:nvGrpSpPr>
        <p:grpSpPr>
          <a:xfrm>
            <a:off x="-1" y="205125"/>
            <a:ext cx="12192002" cy="6652874"/>
            <a:chOff x="-1" y="205125"/>
            <a:chExt cx="12192002" cy="6652874"/>
          </a:xfrm>
        </p:grpSpPr>
        <p:sp>
          <p:nvSpPr>
            <p:cNvPr id="9" name="Rectangle 8"/>
            <p:cNvSpPr/>
            <p:nvPr/>
          </p:nvSpPr>
          <p:spPr>
            <a:xfrm>
              <a:off x="-1" y="1680518"/>
              <a:ext cx="12192002" cy="5177481"/>
            </a:xfrm>
            <a:prstGeom prst="rect">
              <a:avLst/>
            </a:prstGeom>
            <a:solidFill>
              <a:srgbClr val="9D1D6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fr-CH" sz="5200" b="1" cap="all" dirty="0">
                <a:latin typeface="D-DIN" panose="020B050403020203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0" name="Image 9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017" y="205125"/>
              <a:ext cx="2936565" cy="1330378"/>
            </a:xfrm>
            <a:prstGeom prst="rect">
              <a:avLst/>
            </a:prstGeom>
          </p:spPr>
        </p:pic>
      </p:grp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34314" y="1685333"/>
            <a:ext cx="10768912" cy="50714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CH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843849" y="205125"/>
            <a:ext cx="655937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171904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tx1"/>
          </a:solidFill>
          <a:latin typeface="D-DIN" panose="020B0504030202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D-DIN" panose="020B0504030202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D-DIN" panose="020B050403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D-DIN" panose="020B050403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D-DIN" panose="020B050403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D-DIN" panose="020B050403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315310" y="2582634"/>
            <a:ext cx="11445765" cy="3058312"/>
          </a:xfrm>
        </p:spPr>
        <p:txBody>
          <a:bodyPr>
            <a:normAutofit fontScale="92500"/>
          </a:bodyPr>
          <a:lstStyle/>
          <a:p>
            <a:endParaRPr lang="fr-CH" dirty="0"/>
          </a:p>
          <a:p>
            <a:r>
              <a:rPr lang="fr-CH" sz="7200" b="1" dirty="0"/>
              <a:t>Séance d’information publique</a:t>
            </a:r>
          </a:p>
          <a:p>
            <a:endParaRPr lang="fr-CH" sz="4800" dirty="0"/>
          </a:p>
          <a:p>
            <a:r>
              <a:rPr lang="fr-CH" sz="3900" dirty="0" smtClean="0"/>
              <a:t>25 septembre 2025</a:t>
            </a:r>
            <a:endParaRPr lang="fr-CH" sz="3900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H" dirty="0" smtClean="0"/>
              <a:t>Développement du </a:t>
            </a:r>
            <a:r>
              <a:rPr lang="fr-CH" sz="4400" dirty="0" smtClean="0"/>
              <a:t>CAD</a:t>
            </a:r>
            <a:endParaRPr lang="fr-CH" sz="4400" dirty="0"/>
          </a:p>
        </p:txBody>
      </p:sp>
    </p:spTree>
    <p:extLst>
      <p:ext uri="{BB962C8B-B14F-4D97-AF65-F5344CB8AC3E}">
        <p14:creationId xmlns:p14="http://schemas.microsoft.com/office/powerpoint/2010/main" val="57971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Déroulement de la séance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fr-CH" dirty="0"/>
          </a:p>
          <a:p>
            <a:r>
              <a:rPr lang="fr-CH" dirty="0" smtClean="0"/>
              <a:t>Mot de bienvenue et introduction</a:t>
            </a:r>
          </a:p>
          <a:p>
            <a:endParaRPr lang="fr-CH" dirty="0" smtClean="0"/>
          </a:p>
          <a:p>
            <a:r>
              <a:rPr lang="fr-CH" dirty="0" smtClean="0"/>
              <a:t>Présentation </a:t>
            </a:r>
            <a:r>
              <a:rPr lang="fr-CH" dirty="0"/>
              <a:t>des </a:t>
            </a:r>
            <a:r>
              <a:rPr lang="fr-CH" dirty="0" smtClean="0"/>
              <a:t>intervenants</a:t>
            </a:r>
          </a:p>
          <a:p>
            <a:endParaRPr lang="fr-CH" dirty="0"/>
          </a:p>
          <a:p>
            <a:r>
              <a:rPr lang="fr-CH" dirty="0" smtClean="0"/>
              <a:t>Présentation de la société CADBAR</a:t>
            </a:r>
          </a:p>
          <a:p>
            <a:pPr marL="0" indent="0">
              <a:buNone/>
            </a:pPr>
            <a:endParaRPr lang="fr-CH" dirty="0"/>
          </a:p>
          <a:p>
            <a:r>
              <a:rPr lang="fr-CH" dirty="0" smtClean="0"/>
              <a:t>Développement </a:t>
            </a:r>
            <a:r>
              <a:rPr lang="fr-CH" dirty="0"/>
              <a:t>du chauffage à distance </a:t>
            </a:r>
            <a:r>
              <a:rPr lang="fr-CH" dirty="0" smtClean="0"/>
              <a:t>sur Milvignes</a:t>
            </a:r>
            <a:endParaRPr lang="fr-CH" dirty="0"/>
          </a:p>
          <a:p>
            <a:pPr marL="0" indent="0">
              <a:buNone/>
            </a:pPr>
            <a:endParaRPr lang="fr-CH" dirty="0"/>
          </a:p>
          <a:p>
            <a:r>
              <a:rPr lang="fr-CH" dirty="0" smtClean="0"/>
              <a:t>Questions / Réponses</a:t>
            </a:r>
            <a:endParaRPr lang="fr-CH" dirty="0"/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22484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H" dirty="0" smtClean="0"/>
              <a:t>Bases légales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endParaRPr lang="fr-CH" dirty="0" smtClean="0"/>
          </a:p>
          <a:p>
            <a:pPr lvl="0"/>
            <a:r>
              <a:rPr lang="fr-CH" dirty="0" smtClean="0"/>
              <a:t>La </a:t>
            </a:r>
            <a:r>
              <a:rPr lang="fr-CH" dirty="0"/>
              <a:t>politique énergétique </a:t>
            </a:r>
            <a:r>
              <a:rPr lang="fr-CH" dirty="0" smtClean="0"/>
              <a:t>fédérale</a:t>
            </a:r>
          </a:p>
          <a:p>
            <a:pPr lvl="0"/>
            <a:endParaRPr lang="fr-CH" dirty="0"/>
          </a:p>
          <a:p>
            <a:pPr lvl="0"/>
            <a:r>
              <a:rPr lang="fr-CH" dirty="0"/>
              <a:t>La loi cantonale sur l’énergie (1</a:t>
            </a:r>
            <a:r>
              <a:rPr lang="fr-CH" baseline="30000" dirty="0"/>
              <a:t>e</a:t>
            </a:r>
            <a:r>
              <a:rPr lang="fr-CH" dirty="0"/>
              <a:t> mai 2021</a:t>
            </a:r>
            <a:r>
              <a:rPr lang="fr-CH" dirty="0" smtClean="0"/>
              <a:t>)</a:t>
            </a:r>
          </a:p>
          <a:p>
            <a:pPr lvl="0"/>
            <a:endParaRPr lang="fr-CH" dirty="0"/>
          </a:p>
          <a:p>
            <a:pPr lvl="0"/>
            <a:r>
              <a:rPr lang="fr-CH" dirty="0"/>
              <a:t>Le règlement d’exécution de la loi cantonale sur l’énergie (</a:t>
            </a:r>
            <a:r>
              <a:rPr lang="fr-CH" dirty="0" err="1"/>
              <a:t>RELCEn</a:t>
            </a:r>
            <a:r>
              <a:rPr lang="fr-CH" dirty="0" smtClean="0"/>
              <a:t>)</a:t>
            </a:r>
          </a:p>
          <a:p>
            <a:pPr lvl="0"/>
            <a:endParaRPr lang="fr-CH" dirty="0"/>
          </a:p>
          <a:p>
            <a:pPr lvl="0"/>
            <a:r>
              <a:rPr lang="fr-CH" dirty="0"/>
              <a:t>Le plan cantonal des énergies et du climat (2023</a:t>
            </a:r>
            <a:r>
              <a:rPr lang="fr-CH" dirty="0" smtClean="0"/>
              <a:t>)</a:t>
            </a:r>
          </a:p>
          <a:p>
            <a:pPr lvl="0"/>
            <a:endParaRPr lang="fr-CH" dirty="0"/>
          </a:p>
          <a:p>
            <a:pPr lvl="0"/>
            <a:r>
              <a:rPr lang="fr-CH" dirty="0"/>
              <a:t>Le plan communal des énergies et du climat </a:t>
            </a:r>
            <a:r>
              <a:rPr lang="fr-CH" dirty="0" smtClean="0"/>
              <a:t>(en finalisation)</a:t>
            </a:r>
            <a:endParaRPr lang="fr-CH" dirty="0"/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165828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H" dirty="0" smtClean="0"/>
              <a:t>Objectif -&gt; Action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fr-CH" dirty="0" smtClean="0"/>
          </a:p>
          <a:p>
            <a:pPr marL="0" indent="0">
              <a:buNone/>
            </a:pPr>
            <a:endParaRPr lang="fr-CH" dirty="0" smtClean="0"/>
          </a:p>
          <a:p>
            <a:pPr marL="0" indent="0">
              <a:buNone/>
            </a:pPr>
            <a:r>
              <a:rPr lang="fr-CH" sz="3900" b="1" dirty="0" smtClean="0"/>
              <a:t>Préserver </a:t>
            </a:r>
            <a:r>
              <a:rPr lang="fr-CH" sz="3900" b="1" dirty="0"/>
              <a:t>un environnement viable pour </a:t>
            </a:r>
            <a:r>
              <a:rPr lang="fr-CH" sz="3900" b="1" dirty="0" smtClean="0"/>
              <a:t>nos enfants</a:t>
            </a:r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r>
              <a:rPr lang="fr-CH" dirty="0" smtClean="0"/>
              <a:t>Problématique : </a:t>
            </a:r>
            <a:r>
              <a:rPr lang="fr-CH" b="1" dirty="0" smtClean="0"/>
              <a:t>Augmentation / incertitude </a:t>
            </a:r>
            <a:r>
              <a:rPr lang="fr-CH" b="1" dirty="0"/>
              <a:t>du prix de </a:t>
            </a:r>
            <a:r>
              <a:rPr lang="fr-CH" b="1" dirty="0" smtClean="0"/>
              <a:t>l’énergie</a:t>
            </a:r>
          </a:p>
          <a:p>
            <a:pPr marL="0" indent="0">
              <a:buNone/>
            </a:pPr>
            <a:endParaRPr lang="fr-CH" b="1" dirty="0"/>
          </a:p>
          <a:p>
            <a:pPr marL="0" indent="0">
              <a:buNone/>
            </a:pPr>
            <a:r>
              <a:rPr lang="fr-CH" dirty="0" smtClean="0"/>
              <a:t>Solution : </a:t>
            </a:r>
            <a:r>
              <a:rPr lang="fr-CH" b="1" dirty="0" smtClean="0"/>
              <a:t>Chauffage à distance</a:t>
            </a:r>
            <a:r>
              <a:rPr lang="fr-CH" dirty="0" smtClean="0"/>
              <a:t> (CAD)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CH" dirty="0" smtClean="0"/>
              <a:t>Ressource </a:t>
            </a:r>
            <a:r>
              <a:rPr lang="fr-CH" dirty="0"/>
              <a:t>locale et </a:t>
            </a:r>
            <a:r>
              <a:rPr lang="fr-CH" dirty="0" smtClean="0"/>
              <a:t>disponible</a:t>
            </a:r>
            <a:endParaRPr lang="fr-CH" dirty="0"/>
          </a:p>
          <a:p>
            <a:pPr>
              <a:buFont typeface="Wingdings" panose="05000000000000000000" pitchFamily="2" charset="2"/>
              <a:buChar char="ü"/>
            </a:pPr>
            <a:r>
              <a:rPr lang="fr-CH" dirty="0" smtClean="0"/>
              <a:t>Energie </a:t>
            </a:r>
            <a:r>
              <a:rPr lang="fr-CH" dirty="0"/>
              <a:t>propre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CH" dirty="0" smtClean="0"/>
              <a:t>Prix </a:t>
            </a:r>
            <a:r>
              <a:rPr lang="fr-CH" dirty="0"/>
              <a:t>compétitif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CH" dirty="0" smtClean="0"/>
              <a:t>Economie </a:t>
            </a:r>
            <a:r>
              <a:rPr lang="fr-CH" dirty="0"/>
              <a:t>locale</a:t>
            </a:r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endParaRPr lang="fr-CH" dirty="0"/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316625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H" dirty="0" smtClean="0"/>
              <a:t>Milvignes, CADBAR et VITEOS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fr-CH" dirty="0" smtClean="0"/>
          </a:p>
          <a:p>
            <a:r>
              <a:rPr lang="fr-CH" dirty="0" smtClean="0"/>
              <a:t>Comptes communaux bénéficiaires VS dette communale</a:t>
            </a:r>
          </a:p>
          <a:p>
            <a:endParaRPr lang="fr-CH" dirty="0"/>
          </a:p>
          <a:p>
            <a:r>
              <a:rPr lang="fr-CH" dirty="0" smtClean="0"/>
              <a:t>Propriétaire du réseau de chauffage à distance de Milvignes :</a:t>
            </a:r>
          </a:p>
          <a:p>
            <a:pPr marL="0" indent="0">
              <a:buNone/>
            </a:pPr>
            <a:r>
              <a:rPr lang="fr-CH" dirty="0" smtClean="0"/>
              <a:t>CADBAR (société anonyme)</a:t>
            </a:r>
          </a:p>
          <a:p>
            <a:pPr marL="0" indent="0">
              <a:buNone/>
            </a:pPr>
            <a:endParaRPr lang="fr-CH" dirty="0"/>
          </a:p>
          <a:p>
            <a:r>
              <a:rPr lang="fr-CH" dirty="0" smtClean="0"/>
              <a:t>Actionnaires de CADBAR 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CH" dirty="0"/>
              <a:t>Etat : 10% (présidence)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CH" dirty="0" smtClean="0"/>
              <a:t>Milvignes : 45% (Vice-présidence)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CH" dirty="0" smtClean="0"/>
              <a:t>Boudry : 7.5%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CH" dirty="0" smtClean="0"/>
              <a:t>Cortaillod : 7.5%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CH" dirty="0" smtClean="0"/>
              <a:t>VITEOS : 30%</a:t>
            </a:r>
          </a:p>
        </p:txBody>
      </p:sp>
    </p:spTree>
    <p:extLst>
      <p:ext uri="{BB962C8B-B14F-4D97-AF65-F5344CB8AC3E}">
        <p14:creationId xmlns:p14="http://schemas.microsoft.com/office/powerpoint/2010/main" val="151801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Présentation des intervenants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CH" dirty="0"/>
          </a:p>
          <a:p>
            <a:r>
              <a:rPr lang="fr-CH" b="1" dirty="0" smtClean="0"/>
              <a:t>Giovanni Tarantino</a:t>
            </a:r>
            <a:r>
              <a:rPr lang="fr-CH" dirty="0" smtClean="0"/>
              <a:t>, directeur de CADBAR</a:t>
            </a:r>
            <a:endParaRPr lang="fr-CH" dirty="0"/>
          </a:p>
          <a:p>
            <a:pPr marL="0" indent="0">
              <a:buNone/>
            </a:pPr>
            <a:endParaRPr lang="fr-CH" dirty="0"/>
          </a:p>
          <a:p>
            <a:r>
              <a:rPr lang="fr-CH" b="1" dirty="0"/>
              <a:t>Nicolas Zwahlen</a:t>
            </a:r>
            <a:r>
              <a:rPr lang="fr-CH" dirty="0"/>
              <a:t>, Responsable du service des réseaux thermiques, </a:t>
            </a:r>
            <a:r>
              <a:rPr lang="fr-CH" dirty="0" smtClean="0"/>
              <a:t>VITEOS</a:t>
            </a:r>
          </a:p>
          <a:p>
            <a:endParaRPr lang="fr-CH" dirty="0" smtClean="0"/>
          </a:p>
          <a:p>
            <a:r>
              <a:rPr lang="fr-CH" b="1" dirty="0" smtClean="0"/>
              <a:t>Roxane </a:t>
            </a:r>
            <a:r>
              <a:rPr lang="fr-CH" b="1" dirty="0"/>
              <a:t>Kurowiak</a:t>
            </a:r>
            <a:r>
              <a:rPr lang="fr-CH" dirty="0"/>
              <a:t>, Conseillère communale en charge des dicastères 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CH" dirty="0"/>
              <a:t>Services industriels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CH" dirty="0"/>
              <a:t>Travaux publics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CH" dirty="0"/>
              <a:t>Energie et Environnement</a:t>
            </a:r>
          </a:p>
          <a:p>
            <a:pPr marL="0" indent="0">
              <a:buNone/>
            </a:pPr>
            <a:endParaRPr lang="fr-CH" dirty="0"/>
          </a:p>
          <a:p>
            <a:endParaRPr lang="fr-CH" dirty="0" smtClean="0"/>
          </a:p>
          <a:p>
            <a:pPr marL="0" indent="0">
              <a:buNone/>
            </a:pPr>
            <a:endParaRPr lang="fr-CH" dirty="0"/>
          </a:p>
          <a:p>
            <a:endParaRPr lang="fr-CH" dirty="0"/>
          </a:p>
          <a:p>
            <a:pPr marL="0" indent="0">
              <a:buNone/>
            </a:pPr>
            <a:endParaRPr lang="fr-CH" dirty="0"/>
          </a:p>
          <a:p>
            <a:endParaRPr lang="fr-CH" dirty="0"/>
          </a:p>
          <a:p>
            <a:pPr marL="0" indent="0">
              <a:buNone/>
            </a:pP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17524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217</Words>
  <Application>Microsoft Office PowerPoint</Application>
  <PresentationFormat>Grand écran</PresentationFormat>
  <Paragraphs>68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D-DIN</vt:lpstr>
      <vt:lpstr>Wingdings</vt:lpstr>
      <vt:lpstr>Thème Office</vt:lpstr>
      <vt:lpstr>Développement du CAD</vt:lpstr>
      <vt:lpstr>Déroulement de la séance</vt:lpstr>
      <vt:lpstr>Bases légales</vt:lpstr>
      <vt:lpstr>Objectif -&gt; Action</vt:lpstr>
      <vt:lpstr>Milvignes, CADBAR et VITEOS</vt:lpstr>
      <vt:lpstr>Présentation des intervenants</vt:lpstr>
    </vt:vector>
  </TitlesOfParts>
  <Company>EVDN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Staub Sarah</dc:creator>
  <cp:lastModifiedBy>Kurowiak Roxane</cp:lastModifiedBy>
  <cp:revision>101</cp:revision>
  <dcterms:created xsi:type="dcterms:W3CDTF">2022-03-09T09:44:46Z</dcterms:created>
  <dcterms:modified xsi:type="dcterms:W3CDTF">2025-09-28T18:02:38Z</dcterms:modified>
</cp:coreProperties>
</file>